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3"/>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95" r:id="rId41"/>
    <p:sldId id="283" r:id="rId42"/>
    <p:sldId id="284" r:id="rId43"/>
    <p:sldId id="285" r:id="rId44"/>
    <p:sldId id="286" r:id="rId45"/>
    <p:sldId id="293" r:id="rId46"/>
    <p:sldId id="294" r:id="rId47"/>
    <p:sldId id="292" r:id="rId48"/>
    <p:sldId id="290" r:id="rId49"/>
    <p:sldId id="278" r:id="rId50"/>
    <p:sldId id="279" r:id="rId51"/>
    <p:sldId id="282"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8" autoAdjust="0"/>
    <p:restoredTop sz="94694"/>
  </p:normalViewPr>
  <p:slideViewPr>
    <p:cSldViewPr snapToGrid="0" snapToObjects="1">
      <p:cViewPr varScale="1">
        <p:scale>
          <a:sx n="121" d="100"/>
          <a:sy n="121"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29</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30</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31</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32</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33</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38</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39</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40</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11/4/20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11/4/20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11/4/20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dirty="0">
                <a:solidFill>
                  <a:srgbClr val="FFFFFF"/>
                </a:solidFill>
                <a:latin typeface="Gulim"/>
                <a:ea typeface="DejaVu Sans"/>
              </a:rPr>
              <a:t>Security Risks</a:t>
            </a:r>
            <a:endParaRPr lang="en-US" sz="3600" b="0" strike="noStrike" spc="-1" dirty="0">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484407283"/>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dirty="0">
                          <a:solidFill>
                            <a:srgbClr val="404040"/>
                          </a:solidFill>
                          <a:latin typeface="Calibri"/>
                          <a:ea typeface="Calibri"/>
                        </a:rPr>
                        <a:t>Probability</a:t>
                      </a:r>
                      <a:endParaRPr lang="en-US" sz="1800" b="0" strike="noStrike" spc="-1" dirty="0">
                        <a:latin typeface="Arial"/>
                      </a:endParaRPr>
                    </a:p>
                    <a:p>
                      <a:pPr marL="71640" algn="ctr">
                        <a:lnSpc>
                          <a:spcPct val="100000"/>
                        </a:lnSpc>
                      </a:pPr>
                      <a:r>
                        <a:rPr lang="en-US" sz="1600" b="1" strike="noStrike" cap="all" spc="-1" dirty="0">
                          <a:solidFill>
                            <a:srgbClr val="404040"/>
                          </a:solidFill>
                          <a:latin typeface="Calibri"/>
                          <a:ea typeface="Calibri"/>
                        </a:rPr>
                        <a:t> </a:t>
                      </a:r>
                      <a:endParaRPr lang="en-US" sz="1600" b="0" strike="noStrike" spc="-1" dirty="0">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dirty="0"/>
                        <a:t>S-1,S-2</a:t>
                      </a:r>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extLst>
      <p:ext uri="{BB962C8B-B14F-4D97-AF65-F5344CB8AC3E}">
        <p14:creationId xmlns:p14="http://schemas.microsoft.com/office/powerpoint/2010/main" val="379626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11/4/20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30</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31</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Consumers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1754326"/>
          </a:xfrm>
          <a:prstGeom prst="rect">
            <a:avLst/>
          </a:prstGeom>
          <a:noFill/>
        </p:spPr>
        <p:txBody>
          <a:bodyPr wrap="square" rtlCol="0">
            <a:spAutoFit/>
          </a:bodyPr>
          <a:lstStyle/>
          <a:p>
            <a:r>
              <a:rPr lang="en-US" dirty="0">
                <a:solidFill>
                  <a:schemeClr val="bg1"/>
                </a:solidFill>
              </a:rPr>
              <a:t>Customers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Do it yourself movers</a:t>
            </a:r>
          </a:p>
          <a:p>
            <a:pPr marL="285750" indent="-285750">
              <a:buFont typeface="Arial" panose="020B0604020202020204" pitchFamily="34" charset="0"/>
              <a:buChar char="•"/>
            </a:pPr>
            <a:r>
              <a:rPr lang="en-US" dirty="0">
                <a:solidFill>
                  <a:schemeClr val="bg1"/>
                </a:solidFill>
              </a:rPr>
              <a:t>Rental Companies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584574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shown how to</a:t>
            </a:r>
          </a:p>
          <a:p>
            <a:pPr marL="742950" lvl="1" indent="-285750">
              <a:buFont typeface="Arial" panose="020B0604020202020204" pitchFamily="34" charset="0"/>
              <a:buChar char="•"/>
            </a:pPr>
            <a:r>
              <a:rPr lang="en-US" dirty="0">
                <a:solidFill>
                  <a:schemeClr val="bg1"/>
                </a:solidFill>
              </a:rPr>
              <a:t>Pack boxes for increased organization</a:t>
            </a:r>
          </a:p>
          <a:p>
            <a:pPr marL="742950" lvl="1"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Being provided with expert advice</a:t>
            </a:r>
          </a:p>
          <a:p>
            <a:pPr marL="742950" lvl="1" indent="-285750">
              <a:buFont typeface="Arial" panose="020B0604020202020204" pitchFamily="34" charset="0"/>
              <a:buChar char="•"/>
            </a:pPr>
            <a:r>
              <a:rPr lang="en-US" dirty="0">
                <a:solidFill>
                  <a:schemeClr val="bg1"/>
                </a:solidFill>
              </a:rPr>
              <a:t>Database full of tips that a user can search through with keywords</a:t>
            </a:r>
          </a:p>
          <a:p>
            <a:pPr marL="742950" lvl="1"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Saving of Time and Money</a:t>
            </a:r>
          </a:p>
          <a:p>
            <a:pPr marL="742950" lvl="1" indent="-285750">
              <a:buFont typeface="Arial" panose="020B0604020202020204" pitchFamily="34" charset="0"/>
              <a:buChar char="•"/>
            </a:pPr>
            <a:r>
              <a:rPr lang="en-US" dirty="0">
                <a:solidFill>
                  <a:schemeClr val="bg1"/>
                </a:solidFill>
              </a:rPr>
              <a:t>Increased efficiency will lead to less trips and </a:t>
            </a:r>
            <a:r>
              <a:rPr lang="en-US">
                <a:solidFill>
                  <a:schemeClr val="bg1"/>
                </a:solidFill>
              </a:rPr>
              <a:t>materials used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Peace of Mind</a:t>
            </a:r>
          </a:p>
          <a:p>
            <a:pPr marL="742950" lvl="1" indent="-285750">
              <a:buFont typeface="Arial" panose="020B0604020202020204" pitchFamily="34" charset="0"/>
              <a:buChar char="•"/>
            </a:pPr>
            <a:r>
              <a:rPr lang="en-US" dirty="0">
                <a:solidFill>
                  <a:schemeClr val="bg1"/>
                </a:solidFill>
              </a:rPr>
              <a:t>Fragile items being safely transported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70691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041" y="1689839"/>
            <a:ext cx="3179189" cy="265886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2" y="1689840"/>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moving between two locations</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very knowledgeable in the moving industry</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6" y="1689840"/>
            <a:ext cx="3587277"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How to describe this ?</a:t>
            </a:r>
          </a:p>
        </p:txBody>
      </p:sp>
    </p:spTree>
    <p:extLst>
      <p:ext uri="{BB962C8B-B14F-4D97-AF65-F5344CB8AC3E}">
        <p14:creationId xmlns:p14="http://schemas.microsoft.com/office/powerpoint/2010/main" val="1468888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38</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40</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11/4/20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2930</TotalTime>
  <Words>2205</Words>
  <Application>Microsoft Macintosh PowerPoint</Application>
  <PresentationFormat>Widescreen</PresentationFormat>
  <Paragraphs>437</Paragraphs>
  <Slides>40</Slides>
  <Notes>32</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40</vt:i4>
      </vt:variant>
    </vt:vector>
  </HeadingPairs>
  <TitlesOfParts>
    <vt:vector size="58"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Consumers and End Users</vt:lpstr>
      <vt:lpstr>Benefits to Customer</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215</cp:revision>
  <cp:lastPrinted>2020-10-15T02:45:41Z</cp:lastPrinted>
  <dcterms:created xsi:type="dcterms:W3CDTF">2020-09-10T01:29:18Z</dcterms:created>
  <dcterms:modified xsi:type="dcterms:W3CDTF">2020-11-04T23:41:04Z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